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0" r:id="rId4"/>
    <p:sldId id="258" r:id="rId5"/>
    <p:sldId id="259" r:id="rId6"/>
    <p:sldId id="273" r:id="rId7"/>
    <p:sldId id="260" r:id="rId8"/>
    <p:sldId id="271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6" autoAdjust="0"/>
    <p:restoredTop sz="94660"/>
  </p:normalViewPr>
  <p:slideViewPr>
    <p:cSldViewPr snapToGrid="0">
      <p:cViewPr>
        <p:scale>
          <a:sx n="87" d="100"/>
          <a:sy n="87" d="100"/>
        </p:scale>
        <p:origin x="7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56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3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61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3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6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67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41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5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ACDB5-B3C2-4C93-9776-3F76BC763B5D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71E6-AC58-412A-AE90-5C6280A8D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dmin.fasthosts.co.uk/DomainNames/1099219165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826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4945" y="2475886"/>
            <a:ext cx="98837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6000" b="1" dirty="0"/>
              <a:t>Enhancing Learning in Practice </a:t>
            </a:r>
            <a:endParaRPr lang="en-GB" sz="6000" b="1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Connecting, Establishing, Expanding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0663" y="2511425"/>
            <a:ext cx="6961187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Promoting Critical Reflection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758950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4030663" y="3089275"/>
            <a:ext cx="6570662" cy="28940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all learners to question their decision making and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critically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on their experiences is essential to ongoing development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be the benefits of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sking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complete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reflective account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their experience to encourage learning from their practice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you use this reflection template to further enhance their learning?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6" y="2383440"/>
            <a:ext cx="2871494" cy="3697671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7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3617" y="2463905"/>
            <a:ext cx="6961187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Promoting a Team-based Approach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758950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3733617" y="3002068"/>
            <a:ext cx="6570662" cy="34131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of the team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contribute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learning in practice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examples of team members in your area that contribute to learning?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all these members understand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role in supporting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preparation and/or resources are available to help the wider team understand how they can contribute to the learning of others?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members of the team contribute to assessment? 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11425"/>
            <a:ext cx="2484437" cy="3552825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2626" y="2511425"/>
            <a:ext cx="6961187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Peer Learning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758950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4492626" y="3089275"/>
            <a:ext cx="6570662" cy="28940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can benefit from working with and learning from each other. C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reating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learners to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 with others could benefit their learning.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ways in which you could you promote peer learning  and support in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preparation would learners need before taking on a role in the peer support and learning relationship?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evaluate this approach? 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11425"/>
            <a:ext cx="3313402" cy="3471863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6263" y="2578800"/>
            <a:ext cx="6961187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Enhanced Support for Learning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758950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4436263" y="3156650"/>
            <a:ext cx="6570662" cy="28940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words were identified by a group of learners as most helpful approaches used in supporting their learning</a:t>
            </a:r>
            <a:endParaRPr lang="en-I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these responses suggest about how best to support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placement?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these responses reflect your approach to supporting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placement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had to choose one of these words to reflect your approach what would that be?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n-IE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11426"/>
            <a:ext cx="3056238" cy="3254108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" y="5044182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5462" y="2533073"/>
            <a:ext cx="6570662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Orientation Packs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758950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4335462" y="3066762"/>
            <a:ext cx="6847681" cy="20923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Orientation packs help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learners understand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area and types of patients/service users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FDB76A4A-C8ED-8149-9689-B96CD532E11D}"/>
              </a:ext>
            </a:extLst>
          </p:cNvPr>
          <p:cNvSpPr txBox="1">
            <a:spLocks/>
          </p:cNvSpPr>
          <p:nvPr/>
        </p:nvSpPr>
        <p:spPr>
          <a:xfrm>
            <a:off x="4335462" y="3796867"/>
            <a:ext cx="6715125" cy="221831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>What type of information do you provide for </a:t>
            </a:r>
            <a:r>
              <a:rPr lang="en-I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learners?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3 sources of information / guidance that should be included in an orientation pack?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 of information should you include about learning and assessment in your area? </a:t>
            </a:r>
            <a:r>
              <a:rPr lang="en-I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(consider the requirements of standards set by professional and regulatory bodies)</a:t>
            </a:r>
            <a:endParaRPr lang="en-IE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511425"/>
            <a:ext cx="2427288" cy="3471863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5584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3263" y="2511425"/>
            <a:ext cx="6570662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‘best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guide’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to orientation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708366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4790353" y="3016538"/>
            <a:ext cx="6570662" cy="26638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the whole process of orientation to the area and everything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needs to become familiar with.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" y="2571970"/>
            <a:ext cx="3545491" cy="2992162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FDB76A4A-C8ED-8149-9689-B96CD532E11D}"/>
              </a:ext>
            </a:extLst>
          </p:cNvPr>
          <p:cNvSpPr txBox="1">
            <a:spLocks/>
          </p:cNvSpPr>
          <p:nvPr/>
        </p:nvSpPr>
        <p:spPr>
          <a:xfrm>
            <a:off x="4608945" y="3835332"/>
            <a:ext cx="6628679" cy="18399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think all of these stages are relevant?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feel these are important to student orientation and socialisation to your area?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you ensure consistency of supervision and support during the learners experience?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6873" y="2467914"/>
            <a:ext cx="6570662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Helpful learning resources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667669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3726873" y="3103059"/>
            <a:ext cx="7306252" cy="30850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resources to be up to date, visual and easy to access. </a:t>
            </a:r>
            <a:endParaRPr lang="en-I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resources you have in your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area.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meet these criteria?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some of the examples suggested by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group of learners.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any of these available in your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might you develop some additional resources in your area?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your learners help you develop some resources ?  How might you plan for this? 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13158"/>
            <a:ext cx="2427288" cy="3628736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563" y="2491580"/>
            <a:ext cx="6570662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Setting learning objectives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758950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3865563" y="3114676"/>
            <a:ext cx="6570662" cy="31048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 shape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development and achievement but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realistic for both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learner and supervisor/s.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approach do you currently take to setting learning objectives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information do you need as a supervisor to enable you to set realistic learning objectives?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make  learning objectives meaningful to motivate the learner to learn and achieve?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511425"/>
            <a:ext cx="2427287" cy="3471863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2003132"/>
            <a:ext cx="7675419" cy="5222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L</a:t>
            </a:r>
            <a:r>
              <a:rPr lang="en-IE" sz="3200" dirty="0" smtClean="0"/>
              <a:t>earning objectives as part of a </a:t>
            </a:r>
            <a:r>
              <a:rPr lang="en-IE" sz="3200" dirty="0"/>
              <a:t>l</a:t>
            </a:r>
            <a:r>
              <a:rPr lang="en-IE" sz="3200" dirty="0" smtClean="0"/>
              <a:t>earning </a:t>
            </a:r>
            <a:r>
              <a:rPr lang="en-IE" sz="3200" dirty="0"/>
              <a:t>p</a:t>
            </a:r>
            <a:r>
              <a:rPr lang="en-IE" sz="3200" dirty="0" smtClean="0"/>
              <a:t>lan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386388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800100" y="2532131"/>
            <a:ext cx="10529743" cy="37024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Agreeing a learning plan with the learner is key to planning a positive experience and should include: 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 that reflect the knowledge needed, the level of performance required as well as the attitudes/ values the learner should display.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of the learner’s assessment requirements must be evident.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of individual’s learning needs and the appropriate and available learning opportunities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clear and realistic timescales with the learner with planned opportunities for discussion, evaluation  and feedback?</a:t>
            </a:r>
          </a:p>
          <a:p>
            <a:pPr algn="l">
              <a:lnSpc>
                <a:spcPct val="100000"/>
              </a:lnSpc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on an initial interview you recently conducted. Did you consider the above areas in agreeing a learning plan for the placement? How might you enhance your future practice?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004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363" y="2562225"/>
            <a:ext cx="6961187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Creating a positive learning environment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758950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4297363" y="3140075"/>
            <a:ext cx="6570662" cy="31729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identified these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as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to a good learning environment. These words all influence the learners’ journey in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practice.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3 of the identified words and give 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this approach for all learners at all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of their learning.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one word would you use to describe a ‘good learning environment’ and explain why?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92" y="2493963"/>
            <a:ext cx="3342408" cy="3546819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3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0763" y="2511425"/>
            <a:ext cx="6961187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Enhancing Learning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758950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3560763" y="3089275"/>
            <a:ext cx="6570662" cy="28940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these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as being key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good learning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environment.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examples of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this approach for all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all stages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knowledge of the learners assessment requirements support their learning?. 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support learners in meeting their required competencies/ proficiencies? 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493963"/>
            <a:ext cx="2439988" cy="3489325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12192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38D42-FE87-554E-ADC6-BF4E55DB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463" y="2511425"/>
            <a:ext cx="6961187" cy="49688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3200" dirty="0"/>
              <a:t>Promoting Active Learning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514975" y="6478588"/>
            <a:ext cx="656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 tooltip="Click to manage stepapproach-learning.org"/>
              </a:rPr>
              <a:t>www.stepapproach-learning.org </a:t>
            </a:r>
            <a:r>
              <a:rPr lang="en-I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@STEPMDX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le 1"/>
          <p:cNvSpPr>
            <a:spLocks noGrp="1" noChangeArrowheads="1"/>
          </p:cNvSpPr>
          <p:nvPr>
            <p:ph type="ctrTitle"/>
          </p:nvPr>
        </p:nvSpPr>
        <p:spPr>
          <a:xfrm>
            <a:off x="800100" y="1758950"/>
            <a:ext cx="10283825" cy="522288"/>
          </a:xfrm>
          <a:solidFill>
            <a:srgbClr val="00B6B1"/>
          </a:solidFill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8D7D0BE-4713-F642-86A6-722A1801CB32}"/>
              </a:ext>
            </a:extLst>
          </p:cNvPr>
          <p:cNvSpPr txBox="1">
            <a:spLocks/>
          </p:cNvSpPr>
          <p:nvPr/>
        </p:nvSpPr>
        <p:spPr>
          <a:xfrm>
            <a:off x="3573463" y="3089275"/>
            <a:ext cx="6570662" cy="28940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lacements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a vast range of learning opportunities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‘active learning’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use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learning opportunities in your area to promote active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learning?</a:t>
            </a:r>
          </a:p>
          <a:p>
            <a:pPr marL="285750" indent="-28575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opportunities external to you area that the learner can access to promote their learning and development? </a:t>
            </a: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1288" y="6502400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Copyright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STEPapproachlearning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11425"/>
            <a:ext cx="2428875" cy="3471863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6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977</Words>
  <Application>Microsoft Macintosh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PowerPoint Presentation</vt:lpstr>
      <vt:lpstr>Connecting</vt:lpstr>
      <vt:lpstr>Connecting</vt:lpstr>
      <vt:lpstr>Connecting</vt:lpstr>
      <vt:lpstr>Establishing</vt:lpstr>
      <vt:lpstr>Establishing</vt:lpstr>
      <vt:lpstr>Establishing</vt:lpstr>
      <vt:lpstr>Establishing</vt:lpstr>
      <vt:lpstr>Expanding</vt:lpstr>
      <vt:lpstr>Expanding</vt:lpstr>
      <vt:lpstr>Expanding</vt:lpstr>
      <vt:lpstr>Expanding</vt:lpstr>
      <vt:lpstr>Expanding</vt:lpstr>
    </vt:vector>
  </TitlesOfParts>
  <Company>Middlesex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Wilson</dc:creator>
  <cp:lastModifiedBy>mitchelldavies mitchelldavies</cp:lastModifiedBy>
  <cp:revision>43</cp:revision>
  <cp:lastPrinted>2019-03-11T13:18:33Z</cp:lastPrinted>
  <dcterms:created xsi:type="dcterms:W3CDTF">2019-01-04T14:03:09Z</dcterms:created>
  <dcterms:modified xsi:type="dcterms:W3CDTF">2019-03-11T17:22:04Z</dcterms:modified>
</cp:coreProperties>
</file>